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291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CC"/>
    <a:srgbClr val="000099"/>
    <a:srgbClr val="000066"/>
    <a:srgbClr val="0033CC"/>
    <a:srgbClr val="0066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iff>
</file>

<file path=ppt/media/image11.png>
</file>

<file path=ppt/media/image12.png>
</file>

<file path=ppt/media/image13.png>
</file>

<file path=ppt/media/image14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8/24/2017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2844" y="1714488"/>
            <a:ext cx="8786874" cy="3643338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  <a:t>      </a:t>
            </a:r>
            <a:r>
              <a:rPr lang="en-US" altLang="zh-CN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8.3  </a:t>
            </a:r>
            <a:r>
              <a:rPr lang="zh-CN" altLang="en-US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用正整数</a:t>
            </a:r>
            <a:r>
              <a:rPr lang="en-US" altLang="zh-CN" sz="3600" i="1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I</a:t>
            </a:r>
            <a:r>
              <a:rPr lang="zh-CN" altLang="en-US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的插值</a:t>
            </a:r>
            <a:r>
              <a:rPr lang="en-US" altLang="zh-CN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——</a:t>
            </a:r>
            <a:r>
              <a:rPr lang="zh-CN" altLang="en-US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提高抽样率</a:t>
            </a:r>
            <a: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600" dirty="0" smtClean="0"/>
              <a:t/>
            </a:r>
            <a:br>
              <a:rPr lang="zh-CN" altLang="en-US" sz="3600" dirty="0" smtClean="0"/>
            </a:br>
            <a:endParaRPr lang="zh-CN" altLang="en-US" sz="3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204788"/>
            <a:ext cx="2116285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6600CC"/>
                </a:solidFill>
              </a:rPr>
              <a:t>3. </a:t>
            </a:r>
            <a:r>
              <a:rPr lang="zh-CN" altLang="en-US" sz="2400" b="1" dirty="0">
                <a:solidFill>
                  <a:srgbClr val="6600CC"/>
                </a:solidFill>
              </a:rPr>
              <a:t>插值器系统 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755650" y="2281248"/>
            <a:ext cx="389722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插值器系统的输出可表示</a:t>
            </a:r>
            <a:r>
              <a:rPr lang="zh-CN" altLang="en-US" sz="2400" b="1" dirty="0" smtClean="0"/>
              <a:t>为</a:t>
            </a:r>
            <a:endParaRPr lang="en-US" altLang="zh-CN" sz="2400" b="1" dirty="0"/>
          </a:p>
        </p:txBody>
      </p:sp>
      <p:pic>
        <p:nvPicPr>
          <p:cNvPr id="5" name="Picture 7" descr="image02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95513" y="3140075"/>
            <a:ext cx="4968875" cy="86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8" descr="image02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43213" y="4365625"/>
            <a:ext cx="4032250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1785918" y="5453063"/>
            <a:ext cx="3815468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其中           表示向下取整。</a:t>
            </a:r>
          </a:p>
        </p:txBody>
      </p:sp>
      <p:pic>
        <p:nvPicPr>
          <p:cNvPr id="8" name="Picture 10" descr="image030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598718" y="5661025"/>
            <a:ext cx="431800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 descr="E:\DSP程佩青课件\064937-01 数字信号处理教程（第四版）(经典版) 40571-9\CTP\TU\9t6.TIF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643042" y="1000108"/>
            <a:ext cx="5000660" cy="10747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455611"/>
            <a:ext cx="7159332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应特别注意</a:t>
            </a:r>
            <a:r>
              <a:rPr lang="en-US" altLang="zh-CN" sz="2400" b="1" dirty="0">
                <a:solidFill>
                  <a:srgbClr val="C00000"/>
                </a:solidFill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插值后会在 </a:t>
            </a:r>
            <a:r>
              <a:rPr lang="en-US" altLang="zh-CN" sz="2400" b="1" dirty="0"/>
              <a:t>0 ≤ |</a:t>
            </a:r>
            <a:r>
              <a:rPr lang="en-US" altLang="zh-CN" sz="2400" b="1" i="1" dirty="0"/>
              <a:t>ω</a:t>
            </a:r>
            <a:r>
              <a:rPr lang="en-US" altLang="zh-CN" sz="2400" b="1" dirty="0"/>
              <a:t>′|≤π</a:t>
            </a:r>
            <a:r>
              <a:rPr lang="zh-CN" altLang="en-US" sz="2400" b="1" dirty="0" smtClean="0"/>
              <a:t>之内产生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I</a:t>
            </a:r>
            <a:r>
              <a:rPr lang="en-US" altLang="zh-CN" sz="2400" b="1" dirty="0"/>
              <a:t>-1)</a:t>
            </a:r>
            <a:r>
              <a:rPr lang="zh-CN" altLang="en-US" sz="2400" b="1" dirty="0" smtClean="0"/>
              <a:t>个</a:t>
            </a:r>
            <a:r>
              <a:rPr lang="zh-CN" altLang="en-US" sz="2400" b="1" dirty="0"/>
              <a:t>镜像分量，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其后接的滤波器就是为了滤除这些镜像分量用的，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但是镜像分量不会造成信息的损失（失真），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这是与抽取会产生混叠失真所不同之处。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204788"/>
            <a:ext cx="7023076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0066"/>
                </a:solidFill>
              </a:rPr>
              <a:t>如果将</a:t>
            </a:r>
            <a:r>
              <a:rPr lang="en-US" altLang="zh-CN" sz="2400" b="1" i="1" dirty="0">
                <a:solidFill>
                  <a:srgbClr val="000066"/>
                </a:solidFill>
              </a:rPr>
              <a:t>x</a:t>
            </a:r>
            <a:r>
              <a:rPr lang="en-US" altLang="zh-CN" sz="2400" b="1" dirty="0">
                <a:solidFill>
                  <a:srgbClr val="000066"/>
                </a:solidFill>
              </a:rPr>
              <a:t>(</a:t>
            </a:r>
            <a:r>
              <a:rPr lang="en-US" altLang="zh-CN" sz="2400" b="1" i="1" dirty="0">
                <a:solidFill>
                  <a:srgbClr val="000066"/>
                </a:solidFill>
              </a:rPr>
              <a:t>n</a:t>
            </a:r>
            <a:r>
              <a:rPr lang="en-US" altLang="zh-CN" sz="2400" b="1" dirty="0">
                <a:solidFill>
                  <a:srgbClr val="000066"/>
                </a:solidFill>
              </a:rPr>
              <a:t>)</a:t>
            </a:r>
            <a:r>
              <a:rPr lang="zh-CN" altLang="en-US" sz="2400" b="1" dirty="0">
                <a:solidFill>
                  <a:srgbClr val="000066"/>
                </a:solidFill>
              </a:rPr>
              <a:t>的抽样频率提高到</a:t>
            </a:r>
            <a:r>
              <a:rPr lang="en-US" altLang="zh-CN" sz="2400" b="1" i="1" dirty="0">
                <a:solidFill>
                  <a:srgbClr val="000066"/>
                </a:solidFill>
              </a:rPr>
              <a:t>I</a:t>
            </a:r>
            <a:r>
              <a:rPr lang="zh-CN" altLang="en-US" sz="2400" b="1" dirty="0">
                <a:solidFill>
                  <a:srgbClr val="000066"/>
                </a:solidFill>
              </a:rPr>
              <a:t>（正整数）倍，即为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0066"/>
                </a:solidFill>
              </a:rPr>
              <a:t>对</a:t>
            </a:r>
            <a:r>
              <a:rPr lang="en-US" altLang="zh-CN" sz="2400" b="1" i="1" dirty="0">
                <a:solidFill>
                  <a:srgbClr val="000066"/>
                </a:solidFill>
              </a:rPr>
              <a:t>x</a:t>
            </a:r>
            <a:r>
              <a:rPr lang="en-US" altLang="zh-CN" sz="2400" b="1" dirty="0">
                <a:solidFill>
                  <a:srgbClr val="000066"/>
                </a:solidFill>
              </a:rPr>
              <a:t>(</a:t>
            </a:r>
            <a:r>
              <a:rPr lang="en-US" altLang="zh-CN" sz="2400" b="1" i="1" dirty="0">
                <a:solidFill>
                  <a:srgbClr val="000066"/>
                </a:solidFill>
              </a:rPr>
              <a:t>n</a:t>
            </a:r>
            <a:r>
              <a:rPr lang="en-US" altLang="zh-CN" sz="2400" b="1" dirty="0">
                <a:solidFill>
                  <a:srgbClr val="000066"/>
                </a:solidFill>
              </a:rPr>
              <a:t>)</a:t>
            </a:r>
            <a:r>
              <a:rPr lang="zh-CN" altLang="en-US" sz="2400" b="1" dirty="0">
                <a:solidFill>
                  <a:srgbClr val="000066"/>
                </a:solidFill>
              </a:rPr>
              <a:t>的插值。 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395288" y="1349375"/>
            <a:ext cx="7883890" cy="175432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 设</a:t>
            </a:r>
            <a:r>
              <a:rPr lang="zh-CN" altLang="en-US" sz="2400" b="1" dirty="0"/>
              <a:t>序列</a:t>
            </a:r>
            <a:r>
              <a:rPr lang="en-US" altLang="zh-CN" sz="2400" b="1" i="1" dirty="0"/>
              <a:t>x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的抽样频率为</a:t>
            </a:r>
            <a:r>
              <a:rPr lang="en-US" altLang="zh-CN" sz="2400" b="1" i="1" dirty="0" err="1"/>
              <a:t>f</a:t>
            </a:r>
            <a:r>
              <a:rPr lang="en-US" altLang="zh-CN" sz="2400" b="1" i="1" baseline="-25000" dirty="0" err="1"/>
              <a:t>s</a:t>
            </a:r>
            <a:r>
              <a:rPr lang="en-US" altLang="zh-CN" sz="2400" b="1" dirty="0"/>
              <a:t>=1/</a:t>
            </a:r>
            <a:r>
              <a:rPr lang="en-US" altLang="zh-CN" sz="2400" b="1" i="1" dirty="0"/>
              <a:t>T</a:t>
            </a:r>
            <a:r>
              <a:rPr lang="zh-CN" altLang="en-US" sz="2400" b="1" dirty="0"/>
              <a:t>，抽样频率经</a:t>
            </a:r>
            <a:r>
              <a:rPr lang="en-US" altLang="zh-CN" sz="2400" b="1" i="1" dirty="0"/>
              <a:t>I</a:t>
            </a:r>
            <a:r>
              <a:rPr lang="zh-CN" altLang="en-US" sz="2400" b="1" dirty="0"/>
              <a:t>倍提升后的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信号为</a:t>
            </a:r>
            <a:r>
              <a:rPr lang="en-US" altLang="zh-CN" sz="2400" b="1" i="1" dirty="0" smtClean="0"/>
              <a:t>x</a:t>
            </a:r>
            <a:r>
              <a:rPr lang="en-US" altLang="zh-CN" sz="2400" b="1" i="1" baseline="-25000" dirty="0" smtClean="0"/>
              <a:t>I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 ，</a:t>
            </a:r>
            <a:r>
              <a:rPr lang="zh-CN" altLang="en-US" sz="2400" b="1" dirty="0"/>
              <a:t>其抽样频率</a:t>
            </a:r>
            <a:r>
              <a:rPr lang="zh-CN" altLang="en-US" sz="2400" b="1" dirty="0" smtClean="0"/>
              <a:t>为</a:t>
            </a:r>
            <a:endParaRPr lang="en-US" altLang="zh-CN" sz="2400" b="1" dirty="0" smtClean="0"/>
          </a:p>
          <a:p>
            <a:pPr algn="ctr">
              <a:lnSpc>
                <a:spcPct val="150000"/>
              </a:lnSpc>
            </a:pPr>
            <a:r>
              <a:rPr lang="zh-CN" altLang="en-US" sz="2400" b="1" dirty="0" smtClean="0"/>
              <a:t> </a:t>
            </a:r>
            <a:r>
              <a:rPr lang="en-US" altLang="zh-CN" sz="2400" b="1" i="1" dirty="0" smtClean="0"/>
              <a:t>f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/>
              <a:t>′</a:t>
            </a:r>
            <a:r>
              <a:rPr lang="en-US" altLang="zh-CN" sz="2400" b="1" dirty="0" smtClean="0"/>
              <a:t> =</a:t>
            </a:r>
            <a:r>
              <a:rPr lang="en-US" altLang="zh-CN" sz="2400" b="1" i="1" dirty="0" smtClean="0"/>
              <a:t>If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/>
              <a:t>=1/</a:t>
            </a:r>
            <a:r>
              <a:rPr lang="en-US" altLang="zh-CN" sz="2400" b="1" i="1" dirty="0"/>
              <a:t>T</a:t>
            </a:r>
            <a:endParaRPr lang="zh-CN" altLang="en-US" sz="2400" b="1" i="1" baseline="30000" dirty="0"/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611560" y="3127731"/>
            <a:ext cx="191110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0066"/>
                </a:solidFill>
              </a:rPr>
              <a:t>插值器系统 </a:t>
            </a:r>
            <a:r>
              <a:rPr lang="en-US" altLang="zh-CN" sz="2400" b="1" dirty="0">
                <a:solidFill>
                  <a:srgbClr val="000066"/>
                </a:solidFill>
              </a:rPr>
              <a:t>:</a:t>
            </a:r>
          </a:p>
        </p:txBody>
      </p:sp>
      <p:pic>
        <p:nvPicPr>
          <p:cNvPr id="1026" name="Picture 2" descr="E:\DSP程佩青课件\064937-01 数字信号处理教程（第四版）(经典版) 40571-9\CTP\TU\9t6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03648" y="3861048"/>
            <a:ext cx="6504907" cy="139805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428604"/>
            <a:ext cx="8605241" cy="50783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每</a:t>
            </a:r>
            <a:r>
              <a:rPr lang="zh-CN" altLang="en-US" sz="2400" b="1" dirty="0"/>
              <a:t>两个相邻抽样间插入（</a:t>
            </a:r>
            <a:r>
              <a:rPr lang="en-US" altLang="zh-CN" sz="2400" b="1" i="1" dirty="0"/>
              <a:t>I</a:t>
            </a:r>
            <a:r>
              <a:rPr lang="en-US" altLang="zh-CN" sz="2400" b="1" dirty="0"/>
              <a:t>-1</a:t>
            </a:r>
            <a:r>
              <a:rPr lang="zh-CN" altLang="en-US" sz="2400" b="1" dirty="0"/>
              <a:t>）个抽样值的</a:t>
            </a:r>
            <a:r>
              <a:rPr lang="zh-CN" altLang="en-US" sz="2400" b="1" dirty="0" smtClean="0"/>
              <a:t>过程分为</a:t>
            </a:r>
            <a:r>
              <a:rPr lang="zh-CN" altLang="en-US" sz="2400" b="1" dirty="0"/>
              <a:t>两步</a:t>
            </a:r>
            <a:r>
              <a:rPr lang="zh-CN" altLang="en-US" sz="2400" b="1" dirty="0" smtClean="0"/>
              <a:t>实现：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第一步</a:t>
            </a:r>
            <a:r>
              <a:rPr lang="zh-CN" altLang="en-US" sz="2400" b="1" dirty="0"/>
              <a:t>是把两个相邻抽样值之间</a:t>
            </a:r>
            <a:r>
              <a:rPr lang="zh-CN" altLang="en-US" sz="2400" b="1" dirty="0">
                <a:solidFill>
                  <a:srgbClr val="C00000"/>
                </a:solidFill>
              </a:rPr>
              <a:t>插入（</a:t>
            </a:r>
            <a:r>
              <a:rPr lang="en-US" altLang="zh-CN" sz="2400" b="1" i="1" dirty="0">
                <a:solidFill>
                  <a:srgbClr val="C00000"/>
                </a:solidFill>
              </a:rPr>
              <a:t>I</a:t>
            </a:r>
            <a:r>
              <a:rPr lang="en-US" altLang="zh-CN" sz="2400" b="1" dirty="0">
                <a:solidFill>
                  <a:srgbClr val="C00000"/>
                </a:solidFill>
              </a:rPr>
              <a:t>-1</a:t>
            </a:r>
            <a:r>
              <a:rPr lang="zh-CN" altLang="en-US" sz="2400" b="1" dirty="0">
                <a:solidFill>
                  <a:srgbClr val="C00000"/>
                </a:solidFill>
              </a:rPr>
              <a:t>）个零值</a:t>
            </a:r>
            <a:r>
              <a:rPr lang="zh-CN" altLang="en-US" sz="2400" b="1" dirty="0"/>
              <a:t>；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0099"/>
                </a:solidFill>
              </a:rPr>
              <a:t>第二步</a:t>
            </a:r>
            <a:r>
              <a:rPr lang="zh-CN" altLang="en-US" sz="2400" b="1" dirty="0"/>
              <a:t>是用一个</a:t>
            </a:r>
            <a:r>
              <a:rPr lang="zh-CN" altLang="en-US" sz="2400" b="1" dirty="0">
                <a:solidFill>
                  <a:srgbClr val="000099"/>
                </a:solidFill>
              </a:rPr>
              <a:t>低通滤波器进行平滑插值</a:t>
            </a:r>
            <a:r>
              <a:rPr lang="zh-CN" altLang="en-US" sz="2400" b="1" dirty="0"/>
              <a:t>，使这（</a:t>
            </a:r>
            <a:r>
              <a:rPr lang="en-US" altLang="zh-CN" sz="2400" b="1" i="1" dirty="0"/>
              <a:t>I</a:t>
            </a:r>
            <a:r>
              <a:rPr lang="en-US" altLang="zh-CN" sz="2400" b="1" dirty="0"/>
              <a:t>-1</a:t>
            </a:r>
            <a:r>
              <a:rPr lang="zh-CN" altLang="en-US" sz="2400" b="1" dirty="0"/>
              <a:t>）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个样点上经插值后出现相应的抽样值。</a:t>
            </a:r>
            <a:r>
              <a:rPr lang="en-US" altLang="zh-CN" sz="2400" b="1" i="1" dirty="0"/>
              <a:t>I</a:t>
            </a:r>
            <a:r>
              <a:rPr lang="zh-CN" altLang="en-US" sz="2400" b="1" dirty="0"/>
              <a:t>倍插值器系统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如上图所示，图中↑</a:t>
            </a:r>
            <a:r>
              <a:rPr lang="en-US" altLang="zh-CN" sz="2400" b="1" i="1" dirty="0"/>
              <a:t>I </a:t>
            </a:r>
            <a:r>
              <a:rPr lang="zh-CN" altLang="en-US" sz="2400" b="1" dirty="0"/>
              <a:t>表示在</a:t>
            </a:r>
            <a:r>
              <a:rPr lang="en-US" altLang="zh-CN" sz="2400" b="1" i="1" dirty="0"/>
              <a:t>x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的相邻两个抽样值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之间插入（</a:t>
            </a:r>
            <a:r>
              <a:rPr lang="en-US" altLang="zh-CN" sz="2400" b="1" i="1" dirty="0"/>
              <a:t>I</a:t>
            </a:r>
            <a:r>
              <a:rPr lang="en-US" altLang="zh-CN" sz="2400" b="1" dirty="0"/>
              <a:t>-1</a:t>
            </a:r>
            <a:r>
              <a:rPr lang="zh-CN" altLang="en-US" sz="2400" b="1" dirty="0"/>
              <a:t>）个零值点，称为零值插入器；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插入零值后，抽样频率就扩展了，故也称为抽样</a:t>
            </a:r>
            <a:r>
              <a:rPr lang="zh-CN" altLang="en-US" sz="2400" b="1" dirty="0" smtClean="0"/>
              <a:t>率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        </a:t>
            </a:r>
            <a:r>
              <a:rPr lang="zh-CN" altLang="en-US" sz="2400" b="1" dirty="0" smtClean="0"/>
              <a:t>扩展器 或</a:t>
            </a:r>
            <a:r>
              <a:rPr lang="zh-CN" altLang="en-US" sz="2400" b="1" dirty="0"/>
              <a:t>上抽样器，其输出为 </a:t>
            </a:r>
            <a:r>
              <a:rPr lang="en-US" altLang="zh-CN" sz="2400" b="1" i="1" dirty="0" smtClean="0"/>
              <a:t>x</a:t>
            </a:r>
            <a:r>
              <a:rPr lang="en-US" altLang="zh-CN" sz="2400" b="1" i="1" baseline="-25000" dirty="0" smtClean="0"/>
              <a:t>I</a:t>
            </a:r>
            <a:r>
              <a:rPr lang="en-US" altLang="zh-CN" sz="2400" b="1" dirty="0"/>
              <a:t>′ 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 ； 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</a:t>
            </a:r>
            <a:r>
              <a:rPr lang="zh-CN" altLang="en-US" sz="2400" b="1" dirty="0" smtClean="0"/>
              <a:t>   经</a:t>
            </a:r>
            <a:r>
              <a:rPr lang="zh-CN" altLang="en-US" sz="2400" b="1" dirty="0"/>
              <a:t>滤波器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后，输出即为所需</a:t>
            </a:r>
            <a:r>
              <a:rPr lang="zh-CN" altLang="en-US" sz="2400" b="1" dirty="0" smtClean="0"/>
              <a:t>的</a:t>
            </a:r>
            <a:r>
              <a:rPr lang="en-US" altLang="zh-CN" sz="2400" b="1" i="1" dirty="0"/>
              <a:t>x</a:t>
            </a:r>
            <a:r>
              <a:rPr lang="en-US" altLang="zh-CN" sz="2400" b="1" i="1" baseline="-25000" dirty="0"/>
              <a:t>I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  </a:t>
            </a:r>
            <a:r>
              <a:rPr lang="zh-CN" altLang="en-US" sz="2400" b="1" dirty="0"/>
              <a:t>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341332"/>
            <a:ext cx="2116285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0099"/>
                </a:solidFill>
              </a:rPr>
              <a:t>1. </a:t>
            </a:r>
            <a:r>
              <a:rPr lang="en-US" altLang="zh-CN" sz="2400" b="1" dirty="0" smtClean="0">
                <a:solidFill>
                  <a:srgbClr val="000099"/>
                </a:solidFill>
              </a:rPr>
              <a:t> </a:t>
            </a:r>
            <a:r>
              <a:rPr lang="zh-CN" altLang="en-US" sz="2400" b="1" dirty="0" smtClean="0">
                <a:solidFill>
                  <a:srgbClr val="000099"/>
                </a:solidFill>
              </a:rPr>
              <a:t>零</a:t>
            </a:r>
            <a:r>
              <a:rPr lang="zh-CN" altLang="en-US" sz="2400" b="1" dirty="0">
                <a:solidFill>
                  <a:srgbClr val="000099"/>
                </a:solidFill>
              </a:rPr>
              <a:t>值插入器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827088" y="2444777"/>
            <a:ext cx="6723315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用↑</a:t>
            </a:r>
            <a:r>
              <a:rPr lang="en-US" altLang="zh-CN" sz="2400" b="1" i="1" dirty="0"/>
              <a:t>I</a:t>
            </a:r>
            <a:r>
              <a:rPr lang="zh-CN" altLang="en-US" sz="2400" b="1" dirty="0"/>
              <a:t>表示的框图称为零值插入器，又称扩展器。 </a:t>
            </a: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879475" y="3102002"/>
            <a:ext cx="3820277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零值插值</a:t>
            </a:r>
            <a:r>
              <a:rPr lang="zh-CN" altLang="en-US" sz="2400" b="1" dirty="0" smtClean="0"/>
              <a:t>器</a:t>
            </a:r>
            <a:r>
              <a:rPr lang="en-US" altLang="zh-CN" sz="2400" b="1" i="1" dirty="0" smtClean="0"/>
              <a:t>x</a:t>
            </a:r>
            <a:r>
              <a:rPr lang="en-US" altLang="zh-CN" sz="2400" b="1" i="1" baseline="-25000" dirty="0" smtClean="0"/>
              <a:t>I</a:t>
            </a:r>
            <a:r>
              <a:rPr lang="en-US" altLang="zh-CN" sz="2400" b="1" dirty="0"/>
              <a:t>′ 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的</a:t>
            </a:r>
            <a:r>
              <a:rPr lang="zh-CN" altLang="en-US" sz="2400" b="1" dirty="0"/>
              <a:t>输出为 </a:t>
            </a:r>
          </a:p>
        </p:txBody>
      </p:sp>
      <p:pic>
        <p:nvPicPr>
          <p:cNvPr id="7" name="Picture 9" descr="image00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71802" y="3875096"/>
            <a:ext cx="3889375" cy="989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950913" y="5037164"/>
            <a:ext cx="3647152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考虑到</a:t>
            </a:r>
            <a:r>
              <a:rPr lang="en-US" altLang="zh-CN" sz="2400" b="1" i="1"/>
              <a:t>n</a:t>
            </a:r>
            <a:r>
              <a:rPr lang="zh-CN" altLang="en-US" sz="2400" b="1"/>
              <a:t>不为</a:t>
            </a:r>
            <a:r>
              <a:rPr lang="en-US" altLang="zh-CN" sz="2400" b="1" i="1"/>
              <a:t>I</a:t>
            </a:r>
            <a:r>
              <a:rPr lang="zh-CN" altLang="en-US" sz="2400" b="1"/>
              <a:t>的整数倍时 </a:t>
            </a:r>
          </a:p>
        </p:txBody>
      </p:sp>
      <p:pic>
        <p:nvPicPr>
          <p:cNvPr id="9" name="Picture 11" descr="image00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4744" y="5732484"/>
            <a:ext cx="1295400" cy="69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2" descr="E:\DSP程佩青课件\064937-01 数字信号处理教程（第四版）(经典版) 40571-9\CTP\TU\9t6.TI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143108" y="1139798"/>
            <a:ext cx="5000660" cy="10747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277813"/>
            <a:ext cx="2702984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则</a:t>
            </a:r>
            <a:r>
              <a:rPr lang="en-US" altLang="zh-CN" sz="2400" b="1" i="1" dirty="0" smtClean="0"/>
              <a:t>x</a:t>
            </a:r>
            <a:r>
              <a:rPr lang="en-US" altLang="zh-CN" sz="2400" b="1" i="1" baseline="-25000" dirty="0" smtClean="0"/>
              <a:t>I</a:t>
            </a:r>
            <a:r>
              <a:rPr lang="en-US" altLang="zh-CN" sz="2400" b="1" dirty="0"/>
              <a:t>′ 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的</a:t>
            </a:r>
            <a:r>
              <a:rPr lang="en-US" altLang="zh-CN" sz="2400" b="1" i="1" dirty="0"/>
              <a:t>z</a:t>
            </a:r>
            <a:r>
              <a:rPr lang="zh-CN" altLang="en-US" sz="2400" b="1" dirty="0"/>
              <a:t>变换为 </a:t>
            </a:r>
          </a:p>
        </p:txBody>
      </p:sp>
      <p:pic>
        <p:nvPicPr>
          <p:cNvPr id="4" name="Picture 6" descr="image01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9263" y="981075"/>
            <a:ext cx="4724400" cy="1376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7" descr="image0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92500" y="2492375"/>
            <a:ext cx="4040188" cy="801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8" descr="image01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92500" y="3644900"/>
            <a:ext cx="1016000" cy="446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685823" y="4269624"/>
            <a:ext cx="6173485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代入 </a:t>
            </a:r>
            <a:r>
              <a:rPr lang="en-US" altLang="zh-CN" sz="2400" b="1" i="1" dirty="0" smtClean="0"/>
              <a:t>z=</a:t>
            </a:r>
            <a:r>
              <a:rPr lang="en-US" altLang="zh-CN" sz="2400" b="1" dirty="0" smtClean="0"/>
              <a:t>e</a:t>
            </a:r>
            <a:r>
              <a:rPr lang="en-US" altLang="zh-CN" sz="2400" b="1" baseline="30000" dirty="0" smtClean="0"/>
              <a:t>j</a:t>
            </a:r>
            <a:r>
              <a:rPr lang="el-GR" altLang="zh-CN" sz="2400" b="1" i="1" baseline="30000" dirty="0" smtClean="0"/>
              <a:t>ω</a:t>
            </a:r>
            <a:r>
              <a:rPr lang="en-US" altLang="zh-CN" sz="2400" b="1" dirty="0"/>
              <a:t>′</a:t>
            </a:r>
            <a:r>
              <a:rPr lang="zh-CN" altLang="en-US" sz="2400" b="1" dirty="0" smtClean="0"/>
              <a:t>，</a:t>
            </a:r>
            <a:r>
              <a:rPr lang="zh-CN" altLang="en-US" sz="2400" b="1" dirty="0"/>
              <a:t>可得 </a:t>
            </a:r>
            <a:r>
              <a:rPr lang="en-US" altLang="zh-CN" sz="2400" b="1" i="1" dirty="0" smtClean="0"/>
              <a:t>x</a:t>
            </a:r>
            <a:r>
              <a:rPr lang="en-US" altLang="zh-CN" sz="2400" b="1" i="1" baseline="-25000" dirty="0" smtClean="0"/>
              <a:t>I</a:t>
            </a:r>
            <a:r>
              <a:rPr lang="en-US" altLang="zh-CN" sz="2400" b="1" dirty="0"/>
              <a:t>′ 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的</a:t>
            </a:r>
            <a:r>
              <a:rPr lang="zh-CN" altLang="en-US" sz="2400" b="1" dirty="0"/>
              <a:t>频谱 </a:t>
            </a:r>
            <a:r>
              <a:rPr lang="en-US" altLang="zh-CN" sz="2400" b="1" i="1" dirty="0" smtClean="0"/>
              <a:t>X</a:t>
            </a:r>
            <a:r>
              <a:rPr lang="en-US" altLang="zh-CN" sz="2400" b="1" i="1" baseline="-25000" dirty="0" smtClean="0"/>
              <a:t>I</a:t>
            </a:r>
            <a:r>
              <a:rPr lang="en-US" altLang="zh-CN" sz="2400" b="1" dirty="0"/>
              <a:t>′ </a:t>
            </a:r>
            <a:r>
              <a:rPr lang="en-US" altLang="zh-CN" sz="2400" b="1" dirty="0" smtClean="0"/>
              <a:t>(</a:t>
            </a:r>
            <a:r>
              <a:rPr lang="en-US" altLang="zh-CN" sz="2400" b="1" dirty="0"/>
              <a:t>e</a:t>
            </a:r>
            <a:r>
              <a:rPr lang="en-US" altLang="zh-CN" sz="2400" b="1" baseline="30000" dirty="0"/>
              <a:t>j</a:t>
            </a:r>
            <a:r>
              <a:rPr lang="el-GR" altLang="zh-CN" sz="2400" b="1" i="1" baseline="30000" dirty="0" smtClean="0"/>
              <a:t>ω</a:t>
            </a:r>
            <a:r>
              <a:rPr lang="en-US" altLang="zh-CN" sz="2400" b="1" dirty="0"/>
              <a:t>′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 ，</a:t>
            </a:r>
            <a:r>
              <a:rPr lang="zh-CN" altLang="en-US" sz="2400" b="1" dirty="0"/>
              <a:t>即</a:t>
            </a:r>
          </a:p>
        </p:txBody>
      </p:sp>
      <p:pic>
        <p:nvPicPr>
          <p:cNvPr id="11" name="Picture 13" descr="image01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811476" y="4941168"/>
            <a:ext cx="3832225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4" descr="image018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811476" y="5590171"/>
            <a:ext cx="4611687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DSP程佩青课件\064937-01 数字信号处理教程（第四版）(经典版) 40571-9\CTP\TU\9t7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2976" y="214289"/>
            <a:ext cx="6643734" cy="6132677"/>
          </a:xfrm>
          <a:prstGeom prst="rect">
            <a:avLst/>
          </a:prstGeom>
          <a:noFill/>
        </p:spPr>
      </p:pic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6500826" y="6182045"/>
            <a:ext cx="2566728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990033"/>
                </a:solidFill>
              </a:rPr>
              <a:t>插值过程（</a:t>
            </a:r>
            <a:r>
              <a:rPr lang="en-US" altLang="zh-CN" sz="2400" b="1" i="1" dirty="0">
                <a:solidFill>
                  <a:srgbClr val="990033"/>
                </a:solidFill>
              </a:rPr>
              <a:t>I</a:t>
            </a:r>
            <a:r>
              <a:rPr lang="en-US" altLang="zh-CN" sz="2400" b="1" dirty="0">
                <a:solidFill>
                  <a:srgbClr val="990033"/>
                </a:solidFill>
              </a:rPr>
              <a:t>=3</a:t>
            </a:r>
            <a:r>
              <a:rPr lang="zh-CN" altLang="en-US" sz="2400" b="1" dirty="0">
                <a:solidFill>
                  <a:srgbClr val="990033"/>
                </a:solidFill>
              </a:rPr>
              <a:t>）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511391"/>
            <a:ext cx="7048724" cy="34163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从图 </a:t>
            </a:r>
            <a:r>
              <a:rPr lang="en-US" altLang="zh-CN" sz="2400" b="1" dirty="0"/>
              <a:t>(b)</a:t>
            </a:r>
            <a:r>
              <a:rPr lang="zh-CN" altLang="en-US" sz="2400" b="1" dirty="0"/>
              <a:t>插入零值点后的幅度谱 </a:t>
            </a:r>
            <a:r>
              <a:rPr lang="en-US" altLang="zh-CN" sz="2400" b="1" dirty="0" smtClean="0"/>
              <a:t>|</a:t>
            </a:r>
            <a:r>
              <a:rPr lang="en-US" altLang="zh-CN" sz="2400" b="1" i="1" dirty="0" smtClean="0"/>
              <a:t>X</a:t>
            </a:r>
            <a:r>
              <a:rPr lang="en-US" altLang="zh-CN" sz="2400" b="1" i="1" baseline="-25000" dirty="0" smtClean="0"/>
              <a:t>I</a:t>
            </a:r>
            <a:r>
              <a:rPr lang="en-US" altLang="zh-CN" sz="2400" b="1" dirty="0"/>
              <a:t>′ </a:t>
            </a:r>
            <a:r>
              <a:rPr lang="en-US" altLang="zh-CN" sz="2400" b="1" dirty="0" smtClean="0"/>
              <a:t>(</a:t>
            </a:r>
            <a:r>
              <a:rPr lang="en-US" altLang="zh-CN" sz="2400" b="1" dirty="0"/>
              <a:t>e</a:t>
            </a:r>
            <a:r>
              <a:rPr lang="en-US" altLang="zh-CN" sz="2400" b="1" baseline="30000" dirty="0"/>
              <a:t>j</a:t>
            </a:r>
            <a:r>
              <a:rPr lang="el-GR" altLang="zh-CN" sz="2400" b="1" i="1" baseline="30000" dirty="0" smtClean="0"/>
              <a:t>ω</a:t>
            </a:r>
            <a:r>
              <a:rPr lang="en-US" altLang="zh-CN" sz="2400" b="1" dirty="0"/>
              <a:t>′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|</a:t>
            </a:r>
            <a:r>
              <a:rPr lang="zh-CN" altLang="en-US" sz="2400" b="1" dirty="0" smtClean="0"/>
              <a:t>看出</a:t>
            </a:r>
            <a:r>
              <a:rPr lang="zh-CN" altLang="en-US" sz="2400" b="1" dirty="0"/>
              <a:t>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它不仅包含基带频谱，</a:t>
            </a:r>
            <a:r>
              <a:rPr lang="zh-CN" altLang="en-US" sz="2400" b="1" dirty="0" smtClean="0"/>
              <a:t>即</a:t>
            </a:r>
            <a:r>
              <a:rPr lang="en-US" altLang="zh-CN" sz="2400" b="1" dirty="0"/>
              <a:t>|</a:t>
            </a:r>
            <a:r>
              <a:rPr lang="en-US" altLang="zh-CN" sz="2400" b="1" i="1" dirty="0"/>
              <a:t>ω</a:t>
            </a:r>
            <a:r>
              <a:rPr lang="en-US" altLang="zh-CN" sz="2400" b="1" dirty="0"/>
              <a:t>′|≤</a:t>
            </a:r>
            <a:r>
              <a:rPr lang="en-US" altLang="zh-CN" sz="2400" b="1" dirty="0" smtClean="0"/>
              <a:t>π/</a:t>
            </a:r>
            <a:r>
              <a:rPr lang="en-US" altLang="zh-CN" sz="2400" b="1" i="1" dirty="0" smtClean="0"/>
              <a:t>I</a:t>
            </a:r>
            <a:r>
              <a:rPr lang="zh-CN" altLang="en-US" sz="2400" b="1" dirty="0" smtClean="0"/>
              <a:t>之内</a:t>
            </a:r>
            <a:r>
              <a:rPr lang="zh-CN" altLang="en-US" sz="2400" b="1" dirty="0"/>
              <a:t>的有用频谱，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而且在</a:t>
            </a:r>
            <a:r>
              <a:rPr lang="en-US" altLang="zh-CN" sz="2400" b="1" dirty="0"/>
              <a:t>|</a:t>
            </a:r>
            <a:r>
              <a:rPr lang="en-US" altLang="zh-CN" sz="2400" b="1" i="1" dirty="0"/>
              <a:t>ω</a:t>
            </a:r>
            <a:r>
              <a:rPr lang="en-US" altLang="zh-CN" sz="2400" b="1" dirty="0"/>
              <a:t>′|≤π</a:t>
            </a:r>
            <a:r>
              <a:rPr lang="zh-CN" altLang="en-US" sz="2400" b="1" dirty="0"/>
              <a:t>的范围内还有基带信号的镜像，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它们的中心频率在</a:t>
            </a:r>
            <a:r>
              <a:rPr lang="en-US" altLang="zh-CN" sz="2400" b="1" dirty="0"/>
              <a:t>±2π/</a:t>
            </a:r>
            <a:r>
              <a:rPr lang="en-US" altLang="zh-CN" sz="2400" b="1" i="1" dirty="0"/>
              <a:t>I</a:t>
            </a:r>
            <a:r>
              <a:rPr lang="en-US" altLang="zh-CN" sz="2400" b="1" dirty="0"/>
              <a:t>,±4π/</a:t>
            </a:r>
            <a:r>
              <a:rPr lang="en-US" altLang="zh-CN" sz="2400" b="1" i="1" dirty="0"/>
              <a:t>I</a:t>
            </a:r>
            <a:r>
              <a:rPr lang="en-US" altLang="zh-CN" sz="2400" b="1" dirty="0"/>
              <a:t>…</a:t>
            </a:r>
            <a:r>
              <a:rPr lang="zh-CN" altLang="en-US" sz="2400" b="1" dirty="0"/>
              <a:t>处。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在此例中，在</a:t>
            </a:r>
            <a:r>
              <a:rPr lang="en-US" altLang="zh-CN" sz="2400" b="1" dirty="0"/>
              <a:t>|</a:t>
            </a:r>
            <a:r>
              <a:rPr lang="en-US" altLang="zh-CN" sz="2400" b="1" i="1" dirty="0"/>
              <a:t>ω</a:t>
            </a:r>
            <a:r>
              <a:rPr lang="en-US" altLang="zh-CN" sz="2400" b="1" dirty="0"/>
              <a:t>′|≤π</a:t>
            </a:r>
            <a:r>
              <a:rPr lang="zh-CN" altLang="en-US" sz="2400" b="1" dirty="0"/>
              <a:t>内只在</a:t>
            </a:r>
            <a:r>
              <a:rPr lang="en-US" altLang="zh-CN" sz="2400" b="1" dirty="0"/>
              <a:t>±2π/3</a:t>
            </a:r>
            <a:r>
              <a:rPr lang="zh-CN" altLang="en-US" sz="2400" b="1" dirty="0"/>
              <a:t>处有镜像，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为此必须滤除这些镜像频谱。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349250"/>
            <a:ext cx="3586238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C00000"/>
                </a:solidFill>
              </a:rPr>
              <a:t>2. </a:t>
            </a:r>
            <a:r>
              <a:rPr lang="zh-CN" altLang="en-US" sz="2400" b="1" dirty="0">
                <a:solidFill>
                  <a:srgbClr val="C00000"/>
                </a:solidFill>
              </a:rPr>
              <a:t>滤除镜像分量的滤波器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684213" y="942975"/>
            <a:ext cx="8352283" cy="34163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为了滤除上述镜像分量，从频域上看，要加一个冲激响应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为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的数字低通滤波器，以便消除这些不需要的镜像部分； 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从时域上看，则是平滑作用，对两个连贯的样值</a:t>
            </a:r>
            <a:r>
              <a:rPr lang="zh-CN" altLang="en-US" sz="2400" b="1" dirty="0" smtClean="0"/>
              <a:t>之间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I</a:t>
            </a:r>
            <a:r>
              <a:rPr lang="en-US" altLang="zh-CN" sz="2400" b="1" dirty="0" smtClean="0"/>
              <a:t>-1)</a:t>
            </a:r>
            <a:r>
              <a:rPr lang="zh-CN" altLang="en-US" sz="2400" b="1" dirty="0" smtClean="0"/>
              <a:t>            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的个零值点进行插值，得到插值后的输出值。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图</a:t>
            </a:r>
            <a:r>
              <a:rPr lang="en-US" altLang="zh-CN" sz="2400" b="1" dirty="0"/>
              <a:t>(b)</a:t>
            </a:r>
            <a:r>
              <a:rPr lang="zh-CN" altLang="en-US" sz="2400" b="1" dirty="0"/>
              <a:t>中的虚线所示为 </a:t>
            </a:r>
            <a:r>
              <a:rPr lang="en-US" altLang="zh-CN" sz="2400" b="1" i="1" dirty="0" smtClean="0"/>
              <a:t>H</a:t>
            </a:r>
            <a:r>
              <a:rPr lang="en-US" altLang="zh-CN" sz="2400" b="1" i="1" baseline="-25000" dirty="0" smtClean="0"/>
              <a:t>I</a:t>
            </a:r>
            <a:r>
              <a:rPr lang="en-US" altLang="zh-CN" sz="2400" b="1" dirty="0"/>
              <a:t>′ (e</a:t>
            </a:r>
            <a:r>
              <a:rPr lang="en-US" altLang="zh-CN" sz="2400" b="1" baseline="30000" dirty="0"/>
              <a:t>j</a:t>
            </a:r>
            <a:r>
              <a:rPr lang="el-GR" altLang="zh-CN" sz="2400" b="1" i="1" baseline="30000" dirty="0"/>
              <a:t>ω</a:t>
            </a:r>
            <a:r>
              <a:rPr lang="en-US" altLang="zh-CN" sz="2400" b="1" dirty="0" smtClean="0"/>
              <a:t>′)</a:t>
            </a:r>
            <a:r>
              <a:rPr lang="zh-CN" altLang="en-US" sz="2400" b="1" dirty="0" smtClean="0"/>
              <a:t> ，</a:t>
            </a:r>
            <a:r>
              <a:rPr lang="zh-CN" altLang="en-US" sz="2400" b="1" dirty="0"/>
              <a:t>它是实际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要逼近的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理想低通频率特性，可表示为</a:t>
            </a:r>
          </a:p>
        </p:txBody>
      </p:sp>
      <p:pic>
        <p:nvPicPr>
          <p:cNvPr id="6" name="Picture 8" descr="image02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32138" y="4624388"/>
            <a:ext cx="4032250" cy="1252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431795"/>
            <a:ext cx="8688597" cy="223824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实际上，由于滤波器滤除掉镜像分量后，</a:t>
            </a:r>
            <a:r>
              <a:rPr lang="zh-CN" altLang="en-US" sz="2400" b="1" dirty="0" smtClean="0"/>
              <a:t>在</a:t>
            </a:r>
            <a:r>
              <a:rPr lang="en-US" altLang="zh-CN" sz="2400" b="1" dirty="0"/>
              <a:t>0 ≤ </a:t>
            </a:r>
            <a:r>
              <a:rPr lang="en-US" altLang="zh-CN" sz="2400" b="1" dirty="0" smtClean="0"/>
              <a:t>|</a:t>
            </a:r>
            <a:r>
              <a:rPr lang="en-US" altLang="zh-CN" sz="2400" b="1" i="1" dirty="0" smtClean="0"/>
              <a:t>ω</a:t>
            </a:r>
            <a:r>
              <a:rPr lang="en-US" altLang="zh-CN" sz="2400" b="1" dirty="0"/>
              <a:t>′|≤π</a:t>
            </a:r>
            <a:r>
              <a:rPr lang="zh-CN" altLang="en-US" sz="2400" b="1" dirty="0" smtClean="0"/>
              <a:t>内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只保留个样本中的一个样本，而</a:t>
            </a:r>
            <a:r>
              <a:rPr lang="zh-CN" altLang="en-US" sz="2400" b="1" dirty="0" smtClean="0"/>
              <a:t>将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I</a:t>
            </a:r>
            <a:r>
              <a:rPr lang="en-US" altLang="zh-CN" sz="2400" b="1" dirty="0"/>
              <a:t>-1)</a:t>
            </a:r>
            <a:r>
              <a:rPr lang="zh-CN" altLang="en-US" sz="2400" b="1" dirty="0" smtClean="0"/>
              <a:t>个</a:t>
            </a:r>
            <a:r>
              <a:rPr lang="zh-CN" altLang="en-US" sz="2400" b="1" dirty="0"/>
              <a:t>镜像分量滤除掉了，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使信号平均能量减少成原来的 </a:t>
            </a:r>
            <a:r>
              <a:rPr lang="en-US" altLang="zh-CN" sz="2400" b="1" dirty="0" smtClean="0"/>
              <a:t>1/</a:t>
            </a:r>
            <a:r>
              <a:rPr lang="zh-CN" altLang="en-US" sz="2400" b="1" dirty="0" smtClean="0"/>
              <a:t> </a:t>
            </a:r>
            <a:r>
              <a:rPr lang="en-US" altLang="zh-CN" sz="2400" b="1" i="1" dirty="0" smtClean="0"/>
              <a:t>I</a:t>
            </a:r>
            <a:r>
              <a:rPr lang="en-US" altLang="zh-CN" sz="2400" b="1" baseline="30000" dirty="0" smtClean="0"/>
              <a:t>2</a:t>
            </a:r>
            <a:r>
              <a:rPr lang="zh-CN" altLang="en-US" sz="2400" b="1" dirty="0" smtClean="0"/>
              <a:t> 倍</a:t>
            </a:r>
            <a:r>
              <a:rPr lang="zh-CN" altLang="en-US" sz="2400" b="1" dirty="0"/>
              <a:t>，因而内插滤波器的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增益必须是</a:t>
            </a:r>
            <a:r>
              <a:rPr lang="en-US" altLang="zh-CN" sz="2400" b="1" i="1" dirty="0"/>
              <a:t>I</a:t>
            </a:r>
            <a:r>
              <a:rPr lang="zh-CN" altLang="en-US" sz="2400" b="1" dirty="0"/>
              <a:t>，以补偿这一能量的损失。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679</TotalTime>
  <Words>652</Words>
  <Application>Microsoft Office PowerPoint</Application>
  <PresentationFormat>全屏显示(4:3)</PresentationFormat>
  <Paragraphs>49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Concourse</vt:lpstr>
      <vt:lpstr>       8.3  用正整数I的插值——提高抽样率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93</cp:revision>
  <dcterms:created xsi:type="dcterms:W3CDTF">2017-07-17T10:44:10Z</dcterms:created>
  <dcterms:modified xsi:type="dcterms:W3CDTF">2017-08-24T02:12:14Z</dcterms:modified>
</cp:coreProperties>
</file>

<file path=docProps/thumbnail.jpeg>
</file>